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  <p:sldMasterId id="2147483651" r:id="rId2"/>
    <p:sldMasterId id="2147483654" r:id="rId3"/>
    <p:sldMasterId id="2147483665" r:id="rId4"/>
    <p:sldMasterId id="2147483673" r:id="rId5"/>
  </p:sldMasterIdLst>
  <p:notesMasterIdLst>
    <p:notesMasterId r:id="rId23"/>
  </p:notesMasterIdLst>
  <p:handoutMasterIdLst>
    <p:handoutMasterId r:id="rId24"/>
  </p:handoutMasterIdLst>
  <p:sldIdLst>
    <p:sldId id="311" r:id="rId6"/>
    <p:sldId id="317" r:id="rId7"/>
    <p:sldId id="351" r:id="rId8"/>
    <p:sldId id="350" r:id="rId9"/>
    <p:sldId id="352" r:id="rId10"/>
    <p:sldId id="353" r:id="rId11"/>
    <p:sldId id="358" r:id="rId12"/>
    <p:sldId id="333" r:id="rId13"/>
    <p:sldId id="361" r:id="rId14"/>
    <p:sldId id="363" r:id="rId15"/>
    <p:sldId id="364" r:id="rId16"/>
    <p:sldId id="359" r:id="rId17"/>
    <p:sldId id="360" r:id="rId18"/>
    <p:sldId id="356" r:id="rId19"/>
    <p:sldId id="357" r:id="rId20"/>
    <p:sldId id="346" r:id="rId21"/>
    <p:sldId id="347" r:id="rId22"/>
  </p:sldIdLst>
  <p:sldSz cx="9144000" cy="6858000" type="screen4x3"/>
  <p:notesSz cx="6858000" cy="9144000"/>
  <p:defaultTextStyle>
    <a:defPPr>
      <a:defRPr lang="en-US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1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tammy chew" initials="tc [7]" lastIdx="1" clrIdx="6"/>
  <p:cmAuthor id="9" name="Tan, Bernice" initials="TB" lastIdx="1" clrIdx="8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948"/>
    <a:srgbClr val="818282"/>
    <a:srgbClr val="F8F8F8"/>
    <a:srgbClr val="B1C025"/>
    <a:srgbClr val="C3D229"/>
    <a:srgbClr val="F0F0F0"/>
    <a:srgbClr val="F2F2F2"/>
    <a:srgbClr val="B4B4B4"/>
    <a:srgbClr val="D8D8D8"/>
    <a:srgbClr val="F5F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85" autoAdjust="0"/>
  </p:normalViewPr>
  <p:slideViewPr>
    <p:cSldViewPr snapToGrid="0" snapToObjects="1">
      <p:cViewPr varScale="1">
        <p:scale>
          <a:sx n="80" d="100"/>
          <a:sy n="80" d="100"/>
        </p:scale>
        <p:origin x="9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5BEA1-8B71-4887-9AC3-7EE01C1100CC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E8F7F-8882-42F2-ACA3-60527D8EB1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wm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5500C-CE3D-CC4B-8FFC-61E980CA826A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2E329-D778-134D-B563-D7ED26D9EFA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1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/>
          <a:srcRect/>
          <a:stretch>
            <a:fillRect/>
          </a:stretch>
        </p:blipFill>
        <p:spPr>
          <a:xfrm>
            <a:off x="2833816" y="-5643"/>
            <a:ext cx="6310184" cy="61026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187"/>
            <a:ext cx="9144000" cy="685562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57615" y="4912822"/>
            <a:ext cx="4765424" cy="382385"/>
          </a:xfrm>
          <a:prstGeom prst="rect">
            <a:avLst/>
          </a:prstGeom>
        </p:spPr>
        <p:txBody>
          <a:bodyPr lIns="91421" tIns="45710" rIns="91421" bIns="45710" anchor="ctr">
            <a:noAutofit/>
          </a:bodyPr>
          <a:lstStyle>
            <a:lvl1pPr algn="l">
              <a:lnSpc>
                <a:spcPts val="3000"/>
              </a:lnSpc>
              <a:defRPr sz="2800" b="1" i="0">
                <a:solidFill>
                  <a:srgbClr val="FFFFFF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57613" y="5295207"/>
            <a:ext cx="4765425" cy="290946"/>
          </a:xfrm>
          <a:prstGeom prst="rect">
            <a:avLst/>
          </a:prstGeom>
        </p:spPr>
        <p:txBody>
          <a:bodyPr wrap="square" lIns="91421" tIns="45710" rIns="91421" bIns="4571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defRPr>
            </a:lvl1pPr>
            <a:lvl2pPr marL="521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6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493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0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33011" y="361942"/>
            <a:ext cx="418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299740"/>
            <a:ext cx="7073872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514350" indent="-514350">
              <a:lnSpc>
                <a:spcPts val="2000"/>
              </a:lnSpc>
              <a:buClrTx/>
              <a:buFont typeface="+mj-lt"/>
              <a:buAutoNum type="arabicPeriod"/>
              <a:defRPr sz="2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33011" y="361942"/>
            <a:ext cx="418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299740"/>
            <a:ext cx="4879312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342900" indent="-342900">
              <a:lnSpc>
                <a:spcPct val="100000"/>
              </a:lnSpc>
              <a:buClrTx/>
              <a:buFont typeface="+mj-lt"/>
              <a:buAutoNum type="arabicPeriod"/>
              <a:defRPr sz="2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Autofit/>
          </a:bodyPr>
          <a:lstStyle>
            <a:lvl1pPr marL="231140" indent="-231140">
              <a:lnSpc>
                <a:spcPct val="110000"/>
              </a:lnSpc>
              <a:spcBef>
                <a:spcPts val="510"/>
              </a:spcBef>
              <a:buClr>
                <a:schemeClr val="accent4"/>
              </a:buClr>
              <a:buFont typeface="Wingdings 3" panose="05040102010807070707" pitchFamily="18" charset="2"/>
              <a:buChar char="u"/>
              <a:tabLst>
                <a:tab pos="307975" algn="l"/>
              </a:tabLst>
              <a:defRPr sz="1195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633095" indent="-243205">
              <a:lnSpc>
                <a:spcPct val="110000"/>
              </a:lnSpc>
              <a:spcBef>
                <a:spcPts val="510"/>
              </a:spcBef>
              <a:buClr>
                <a:schemeClr val="accent5"/>
              </a:buClr>
              <a:buFont typeface="Wingdings 3" panose="05040102010807070707" pitchFamily="18" charset="2"/>
              <a:buChar char="u"/>
              <a:defRPr sz="935">
                <a:latin typeface="+mn-lt"/>
              </a:defRPr>
            </a:lvl2pPr>
            <a:lvl3pPr>
              <a:lnSpc>
                <a:spcPct val="110000"/>
              </a:lnSpc>
              <a:spcBef>
                <a:spcPts val="510"/>
              </a:spcBef>
              <a:buClr>
                <a:schemeClr val="accent1"/>
              </a:buClr>
              <a:defRPr sz="935">
                <a:solidFill>
                  <a:schemeClr val="accent1"/>
                </a:solidFill>
                <a:latin typeface="+mn-lt"/>
              </a:defRPr>
            </a:lvl3pPr>
            <a:lvl4pPr>
              <a:defRPr sz="765"/>
            </a:lvl4pPr>
            <a:lvl5pPr>
              <a:defRPr sz="76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905347"/>
            <a:ext cx="7086600" cy="457200"/>
          </a:xfrm>
        </p:spPr>
        <p:txBody>
          <a:bodyPr>
            <a:noAutofit/>
          </a:bodyPr>
          <a:lstStyle>
            <a:lvl1pPr marL="0" indent="0">
              <a:buNone/>
              <a:defRPr sz="1365">
                <a:solidFill>
                  <a:srgbClr val="4D4D4D">
                    <a:alpha val="98000"/>
                  </a:srgbClr>
                </a:solidFill>
                <a:latin typeface="+mn-lt"/>
              </a:defRPr>
            </a:lvl1pPr>
            <a:lvl2pPr marL="389890" indent="0">
              <a:buNone/>
              <a:defRPr/>
            </a:lvl2pPr>
            <a:lvl3pPr marL="779145" indent="0">
              <a:buNone/>
              <a:defRPr/>
            </a:lvl3pPr>
            <a:lvl4pPr marL="1169035" indent="0">
              <a:buNone/>
              <a:defRPr/>
            </a:lvl4pPr>
            <a:lvl5pPr marL="1558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0" name="Title 4"/>
          <p:cNvSpPr>
            <a:spLocks noGrp="1"/>
          </p:cNvSpPr>
          <p:nvPr>
            <p:ph type="title"/>
          </p:nvPr>
        </p:nvSpPr>
        <p:spPr>
          <a:xfrm>
            <a:off x="457200" y="214290"/>
            <a:ext cx="8354580" cy="48736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sz="1705" b="1" dirty="0">
              <a:solidFill>
                <a:schemeClr val="accent5"/>
              </a:solidFill>
            </a:endParaRP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010400" y="64247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56C73FB-DC4A-4012-8D1A-64730512B4E0}" type="slidenum">
              <a:rPr kumimoji="0" lang="en-US" sz="1025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Lucida Sans" panose="020B0602030504020204"/>
                <a:ea typeface="+mn-ea"/>
                <a:cs typeface="+mn-cs"/>
              </a:rPr>
              <a:t>‹#›</a:t>
            </a:fld>
            <a:endParaRPr kumimoji="0" lang="en-US" sz="102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ucida Sans" panose="020B0602030504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993574" y="6598945"/>
            <a:ext cx="2738015" cy="1135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74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© 2016 Zuellig Pharma. All rights reserved. Confidential.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Autofit/>
          </a:bodyPr>
          <a:lstStyle>
            <a:lvl1pPr marL="231140" indent="-231140">
              <a:lnSpc>
                <a:spcPct val="110000"/>
              </a:lnSpc>
              <a:spcBef>
                <a:spcPts val="510"/>
              </a:spcBef>
              <a:buClr>
                <a:schemeClr val="accent4"/>
              </a:buClr>
              <a:buFont typeface="Wingdings 3" panose="05040102010807070707" pitchFamily="18" charset="2"/>
              <a:buChar char="u"/>
              <a:tabLst>
                <a:tab pos="307975" algn="l"/>
              </a:tabLst>
              <a:defRPr sz="1195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633095" indent="-243205">
              <a:lnSpc>
                <a:spcPct val="110000"/>
              </a:lnSpc>
              <a:spcBef>
                <a:spcPts val="510"/>
              </a:spcBef>
              <a:buClr>
                <a:schemeClr val="accent5"/>
              </a:buClr>
              <a:buFont typeface="Wingdings 3" panose="05040102010807070707" pitchFamily="18" charset="2"/>
              <a:buChar char="u"/>
              <a:defRPr sz="935">
                <a:latin typeface="+mn-lt"/>
              </a:defRPr>
            </a:lvl2pPr>
            <a:lvl3pPr>
              <a:lnSpc>
                <a:spcPct val="110000"/>
              </a:lnSpc>
              <a:spcBef>
                <a:spcPts val="510"/>
              </a:spcBef>
              <a:buClr>
                <a:schemeClr val="accent1"/>
              </a:buClr>
              <a:defRPr sz="935">
                <a:solidFill>
                  <a:schemeClr val="accent1"/>
                </a:solidFill>
                <a:latin typeface="+mn-lt"/>
              </a:defRPr>
            </a:lvl3pPr>
            <a:lvl4pPr>
              <a:defRPr sz="765"/>
            </a:lvl4pPr>
            <a:lvl5pPr>
              <a:defRPr sz="76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905347"/>
            <a:ext cx="7086600" cy="457200"/>
          </a:xfrm>
        </p:spPr>
        <p:txBody>
          <a:bodyPr>
            <a:noAutofit/>
          </a:bodyPr>
          <a:lstStyle>
            <a:lvl1pPr marL="0" indent="0">
              <a:buNone/>
              <a:defRPr sz="1365">
                <a:solidFill>
                  <a:srgbClr val="4D4D4D">
                    <a:alpha val="98000"/>
                  </a:srgbClr>
                </a:solidFill>
                <a:latin typeface="+mn-lt"/>
              </a:defRPr>
            </a:lvl1pPr>
            <a:lvl2pPr marL="389890" indent="0">
              <a:buNone/>
              <a:defRPr/>
            </a:lvl2pPr>
            <a:lvl3pPr marL="779145" indent="0">
              <a:buNone/>
              <a:defRPr/>
            </a:lvl3pPr>
            <a:lvl4pPr marL="1169035" indent="0">
              <a:buNone/>
              <a:defRPr/>
            </a:lvl4pPr>
            <a:lvl5pPr marL="1558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0" name="Title 4"/>
          <p:cNvSpPr>
            <a:spLocks noGrp="1"/>
          </p:cNvSpPr>
          <p:nvPr>
            <p:ph type="title"/>
          </p:nvPr>
        </p:nvSpPr>
        <p:spPr>
          <a:xfrm>
            <a:off x="457200" y="214290"/>
            <a:ext cx="8354580" cy="48736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sz="1705" b="1" dirty="0">
              <a:solidFill>
                <a:schemeClr val="accent5"/>
              </a:solidFill>
            </a:endParaRP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010400" y="64247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56C73FB-DC4A-4012-8D1A-64730512B4E0}" type="slidenum">
              <a:rPr kumimoji="0" lang="en-US" sz="1025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Lucida Sans" panose="020B0602030504020204"/>
                <a:ea typeface="+mn-ea"/>
                <a:cs typeface="+mn-cs"/>
              </a:rPr>
              <a:t>‹#›</a:t>
            </a:fld>
            <a:endParaRPr kumimoji="0" lang="en-US" sz="102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ucida Sans" panose="020B0602030504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993574" y="6598945"/>
            <a:ext cx="2738015" cy="1135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74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© 2016 Zuellig Pharma. All rights reserved. Confidential.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Autofit/>
          </a:bodyPr>
          <a:lstStyle>
            <a:lvl1pPr marL="231140" indent="-231140">
              <a:lnSpc>
                <a:spcPct val="110000"/>
              </a:lnSpc>
              <a:spcBef>
                <a:spcPts val="510"/>
              </a:spcBef>
              <a:buClr>
                <a:schemeClr val="accent4"/>
              </a:buClr>
              <a:buFont typeface="Wingdings 3" panose="05040102010807070707" pitchFamily="18" charset="2"/>
              <a:buChar char="u"/>
              <a:tabLst>
                <a:tab pos="307975" algn="l"/>
              </a:tabLst>
              <a:defRPr sz="1195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633095" indent="-243205">
              <a:lnSpc>
                <a:spcPct val="110000"/>
              </a:lnSpc>
              <a:spcBef>
                <a:spcPts val="510"/>
              </a:spcBef>
              <a:buClr>
                <a:schemeClr val="accent5"/>
              </a:buClr>
              <a:buFont typeface="Wingdings 3" panose="05040102010807070707" pitchFamily="18" charset="2"/>
              <a:buChar char="u"/>
              <a:defRPr sz="935">
                <a:latin typeface="+mn-lt"/>
              </a:defRPr>
            </a:lvl2pPr>
            <a:lvl3pPr>
              <a:lnSpc>
                <a:spcPct val="110000"/>
              </a:lnSpc>
              <a:spcBef>
                <a:spcPts val="510"/>
              </a:spcBef>
              <a:buClr>
                <a:schemeClr val="accent1"/>
              </a:buClr>
              <a:defRPr sz="935">
                <a:solidFill>
                  <a:schemeClr val="accent1"/>
                </a:solidFill>
                <a:latin typeface="+mn-lt"/>
              </a:defRPr>
            </a:lvl3pPr>
            <a:lvl4pPr>
              <a:defRPr sz="765"/>
            </a:lvl4pPr>
            <a:lvl5pPr>
              <a:defRPr sz="765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905347"/>
            <a:ext cx="7086600" cy="457200"/>
          </a:xfrm>
        </p:spPr>
        <p:txBody>
          <a:bodyPr>
            <a:noAutofit/>
          </a:bodyPr>
          <a:lstStyle>
            <a:lvl1pPr marL="0" indent="0">
              <a:buNone/>
              <a:defRPr sz="1365">
                <a:solidFill>
                  <a:srgbClr val="4D4D4D">
                    <a:alpha val="98000"/>
                  </a:srgbClr>
                </a:solidFill>
                <a:latin typeface="+mn-lt"/>
              </a:defRPr>
            </a:lvl1pPr>
            <a:lvl2pPr marL="389890" indent="0">
              <a:buNone/>
              <a:defRPr/>
            </a:lvl2pPr>
            <a:lvl3pPr marL="779145" indent="0">
              <a:buNone/>
              <a:defRPr/>
            </a:lvl3pPr>
            <a:lvl4pPr marL="1169035" indent="0">
              <a:buNone/>
              <a:defRPr/>
            </a:lvl4pPr>
            <a:lvl5pPr marL="155829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  <a:endParaRPr lang="en-GB" dirty="0"/>
          </a:p>
        </p:txBody>
      </p:sp>
      <p:sp>
        <p:nvSpPr>
          <p:cNvPr id="10" name="Title 4"/>
          <p:cNvSpPr>
            <a:spLocks noGrp="1"/>
          </p:cNvSpPr>
          <p:nvPr>
            <p:ph type="title"/>
          </p:nvPr>
        </p:nvSpPr>
        <p:spPr>
          <a:xfrm>
            <a:off x="457200" y="214290"/>
            <a:ext cx="8354580" cy="487362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sz="1705" b="1" dirty="0">
              <a:solidFill>
                <a:schemeClr val="accent5"/>
              </a:solidFill>
            </a:endParaRPr>
          </a:p>
        </p:txBody>
      </p:sp>
      <p:sp>
        <p:nvSpPr>
          <p:cNvPr id="1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010400" y="64247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156C73FB-DC4A-4012-8D1A-64730512B4E0}" type="slidenum">
              <a:rPr kumimoji="0" lang="en-US" sz="1025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Lucida Sans" panose="020B0602030504020204"/>
                <a:ea typeface="+mn-ea"/>
                <a:cs typeface="+mn-cs"/>
              </a:rPr>
              <a:t>‹#›</a:t>
            </a:fld>
            <a:endParaRPr kumimoji="0" lang="en-US" sz="1025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Lucida Sans" panose="020B0602030504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993574" y="6598945"/>
            <a:ext cx="2738015" cy="1135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r" defTabSz="84391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74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Helvetica" charset="0"/>
                <a:ea typeface="Helvetica" charset="0"/>
                <a:cs typeface="Helvetica" charset="0"/>
              </a:rPr>
              <a:t>© 2016 Zuellig Pharma. All rights reserved. Confidential.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7"/>
            <a:ext cx="8394763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85750" indent="-285750">
              <a:lnSpc>
                <a:spcPts val="2000"/>
              </a:lnSpc>
              <a:buClrTx/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3"/>
          <p:cNvSpPr>
            <a:spLocks noGrp="1"/>
          </p:cNvSpPr>
          <p:nvPr>
            <p:ph type="body" sz="half" idx="12"/>
          </p:nvPr>
        </p:nvSpPr>
        <p:spPr>
          <a:xfrm>
            <a:off x="4597337" y="1598997"/>
            <a:ext cx="4171757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71666" y="1598997"/>
            <a:ext cx="4171757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8"/>
            <a:ext cx="5223828" cy="1742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724000" y="1598998"/>
            <a:ext cx="3045096" cy="1742632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5724001" y="3461702"/>
            <a:ext cx="3045095" cy="1201737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Chart Placeholder 19"/>
          <p:cNvSpPr>
            <a:spLocks noGrp="1"/>
          </p:cNvSpPr>
          <p:nvPr>
            <p:ph type="chart" sz="quarter" idx="17"/>
          </p:nvPr>
        </p:nvSpPr>
        <p:spPr>
          <a:xfrm>
            <a:off x="374904" y="3461703"/>
            <a:ext cx="5223305" cy="2613977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5724001" y="4785360"/>
            <a:ext cx="3045095" cy="1290320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5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8"/>
            <a:ext cx="5223828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85750" indent="-285750">
              <a:lnSpc>
                <a:spcPts val="2000"/>
              </a:lnSpc>
              <a:buClrTx/>
              <a:buFont typeface="Arial" panose="020B0604020202020204" pitchFamily="34" charset="0"/>
              <a:buChar char="•"/>
              <a:defRPr sz="1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723999" y="1598998"/>
            <a:ext cx="3045096" cy="4476682"/>
          </a:xfrm>
          <a:prstGeom prst="rect">
            <a:avLst/>
          </a:prstGeom>
        </p:spPr>
        <p:txBody>
          <a:bodyPr/>
          <a:lstStyle>
            <a:lvl1pPr marL="179705" indent="-179705">
              <a:buClrTx/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>
            <a:spLocks noGrp="1"/>
          </p:cNvSpPr>
          <p:nvPr>
            <p:ph type="title"/>
          </p:nvPr>
        </p:nvSpPr>
        <p:spPr>
          <a:xfrm>
            <a:off x="374905" y="460948"/>
            <a:ext cx="6288638" cy="491551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87"/>
            <a:ext cx="9144000" cy="6855626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57615" y="4912822"/>
            <a:ext cx="4765424" cy="382385"/>
          </a:xfrm>
          <a:prstGeom prst="rect">
            <a:avLst/>
          </a:prstGeom>
        </p:spPr>
        <p:txBody>
          <a:bodyPr lIns="91421" tIns="45710" rIns="91421" bIns="45710" anchor="ctr">
            <a:noAutofit/>
          </a:bodyPr>
          <a:lstStyle>
            <a:lvl1pPr algn="l">
              <a:lnSpc>
                <a:spcPts val="3000"/>
              </a:lnSpc>
              <a:defRPr sz="2800" b="1" i="0">
                <a:solidFill>
                  <a:srgbClr val="FFFFFF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157613" y="5295207"/>
            <a:ext cx="4765425" cy="290946"/>
          </a:xfrm>
          <a:prstGeom prst="rect">
            <a:avLst/>
          </a:prstGeom>
        </p:spPr>
        <p:txBody>
          <a:bodyPr wrap="square" lIns="91421" tIns="45710" rIns="91421" bIns="45710"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+mj-lt"/>
                <a:cs typeface="Calibri Light" panose="020F0302020204030204" pitchFamily="34" charset="0"/>
              </a:defRPr>
            </a:lvl1pPr>
            <a:lvl2pPr marL="5213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6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6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0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493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0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62401" y="-268282"/>
            <a:ext cx="4987636" cy="498763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33011" y="361942"/>
            <a:ext cx="418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299740"/>
            <a:ext cx="7073872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514350" indent="-514350">
              <a:lnSpc>
                <a:spcPts val="2000"/>
              </a:lnSpc>
              <a:buClrTx/>
              <a:buFont typeface="+mj-lt"/>
              <a:buAutoNum type="arabicPeriod"/>
              <a:defRPr sz="2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433011" y="361942"/>
            <a:ext cx="418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299740"/>
            <a:ext cx="4879312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342900" indent="-342900">
              <a:lnSpc>
                <a:spcPct val="100000"/>
              </a:lnSpc>
              <a:buClrTx/>
              <a:buFont typeface="+mj-lt"/>
              <a:buAutoNum type="arabicPeriod"/>
              <a:defRPr sz="2800" b="0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9144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68313" y="620713"/>
            <a:ext cx="8207375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69900" y="1843088"/>
            <a:ext cx="8212138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74750"/>
            <a:ext cx="40386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74750"/>
            <a:ext cx="40386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/>
          <a:srcRect b="-138"/>
          <a:stretch>
            <a:fillRect/>
          </a:stretch>
        </p:blipFill>
        <p:spPr>
          <a:xfrm>
            <a:off x="0" y="0"/>
            <a:ext cx="9144000" cy="593124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696301" y="6546440"/>
            <a:ext cx="1739300" cy="1033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74905" y="6402544"/>
            <a:ext cx="1233662" cy="27708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6065087" y="6578861"/>
            <a:ext cx="2738015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© 2018 Zuellig Pharma. All rights reserved. Confidential.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8409811" y="6397092"/>
            <a:ext cx="465755" cy="215423"/>
          </a:xfrm>
          <a:prstGeom prst="rect">
            <a:avLst/>
          </a:prstGeom>
          <a:noFill/>
        </p:spPr>
        <p:txBody>
          <a:bodyPr wrap="square" lIns="91421" tIns="45710" rIns="91421" bIns="45710" rtlCol="0">
            <a:spAutoFit/>
          </a:bodyPr>
          <a:lstStyle/>
          <a:p>
            <a:pPr algn="r"/>
            <a:fld id="{C92F34A1-0DDB-CF44-A626-9BC66FED95EB}" type="slidenum">
              <a:rPr lang="en-US" sz="800" smtClean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‹#›</a:t>
            </a:fld>
            <a:endParaRPr lang="en-US" sz="800" dirty="0">
              <a:solidFill>
                <a:schemeClr val="bg1"/>
              </a:solidFill>
              <a:latin typeface="+mn-lt"/>
              <a:ea typeface="Helvetica" charset="0"/>
              <a:cs typeface="Helvetica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157615" y="5497277"/>
            <a:ext cx="4765424" cy="494376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>
              <a:lnSpc>
                <a:spcPts val="3000"/>
              </a:lnSpc>
              <a:defRPr sz="2800" b="1" i="0">
                <a:solidFill>
                  <a:srgbClr val="FFFFFF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96301" y="6546440"/>
            <a:ext cx="1739300" cy="1033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4905" y="6402544"/>
            <a:ext cx="1233662" cy="277086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6065087" y="6578861"/>
            <a:ext cx="2738015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© 2018 Zuellig Pharma. All rights reserved. Confidential.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8409811" y="6397092"/>
            <a:ext cx="465755" cy="215423"/>
          </a:xfrm>
          <a:prstGeom prst="rect">
            <a:avLst/>
          </a:prstGeom>
          <a:noFill/>
        </p:spPr>
        <p:txBody>
          <a:bodyPr wrap="square" lIns="91421" tIns="45710" rIns="91421" bIns="45710" rtlCol="0">
            <a:spAutoFit/>
          </a:bodyPr>
          <a:lstStyle/>
          <a:p>
            <a:pPr algn="r"/>
            <a:fld id="{C92F34A1-0DDB-CF44-A626-9BC66FED95EB}" type="slidenum">
              <a:rPr lang="en-US" sz="800" smtClean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‹#›</a:t>
            </a:fld>
            <a:endParaRPr lang="en-US" sz="800" dirty="0">
              <a:solidFill>
                <a:schemeClr val="bg1"/>
              </a:solidFill>
              <a:latin typeface="+mn-lt"/>
              <a:ea typeface="Helvetica" charset="0"/>
              <a:cs typeface="Helvetica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7615" y="5497277"/>
            <a:ext cx="4765424" cy="494376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>
              <a:lnSpc>
                <a:spcPts val="3000"/>
              </a:lnSpc>
              <a:defRPr sz="2800" b="1" i="0">
                <a:solidFill>
                  <a:srgbClr val="FFFFFF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7"/>
            <a:ext cx="8394763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85750" indent="-285750">
              <a:lnSpc>
                <a:spcPts val="2000"/>
              </a:lnSpc>
              <a:buClrTx/>
              <a:buFont typeface="Arial" panose="020B0604020202020204" pitchFamily="34" charset="0"/>
              <a:buChar char="•"/>
              <a:defRPr sz="1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3"/>
          <p:cNvSpPr>
            <a:spLocks noGrp="1"/>
          </p:cNvSpPr>
          <p:nvPr>
            <p:ph type="body" sz="half" idx="12"/>
          </p:nvPr>
        </p:nvSpPr>
        <p:spPr>
          <a:xfrm>
            <a:off x="4597337" y="1598997"/>
            <a:ext cx="4171757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3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3"/>
          </p:nvPr>
        </p:nvSpPr>
        <p:spPr>
          <a:xfrm>
            <a:off x="371666" y="1598997"/>
            <a:ext cx="4171757" cy="4316027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8"/>
            <a:ext cx="5223828" cy="174263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0" indent="0">
              <a:lnSpc>
                <a:spcPts val="2000"/>
              </a:lnSpc>
              <a:buNone/>
              <a:defRPr sz="1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724000" y="1598998"/>
            <a:ext cx="3045096" cy="1742632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5724001" y="3461702"/>
            <a:ext cx="3045095" cy="1201737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Chart Placeholder 19"/>
          <p:cNvSpPr>
            <a:spLocks noGrp="1"/>
          </p:cNvSpPr>
          <p:nvPr>
            <p:ph type="chart" sz="quarter" idx="17"/>
          </p:nvPr>
        </p:nvSpPr>
        <p:spPr>
          <a:xfrm>
            <a:off x="374904" y="3461703"/>
            <a:ext cx="5223305" cy="2613977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5724001" y="4785360"/>
            <a:ext cx="3045095" cy="1290320"/>
          </a:xfrm>
          <a:prstGeom prst="rect">
            <a:avLst/>
          </a:prstGeom>
        </p:spPr>
        <p:txBody>
          <a:bodyPr/>
          <a:lstStyle>
            <a:lvl1pPr>
              <a:buClrTx/>
              <a:defRPr sz="18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5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accent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374332" y="1598998"/>
            <a:ext cx="5223828" cy="4476682"/>
          </a:xfrm>
          <a:prstGeom prst="rect">
            <a:avLst/>
          </a:prstGeom>
        </p:spPr>
        <p:txBody>
          <a:bodyPr wrap="square">
            <a:noAutofit/>
          </a:bodyPr>
          <a:lstStyle>
            <a:lvl1pPr marL="285750" indent="-285750">
              <a:lnSpc>
                <a:spcPts val="2000"/>
              </a:lnSpc>
              <a:buClrTx/>
              <a:buFont typeface="Arial" panose="020B0604020202020204" pitchFamily="34" charset="0"/>
              <a:buChar char="•"/>
              <a:defRPr sz="1800" b="0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521335" indent="0">
              <a:buNone/>
              <a:defRPr sz="1400"/>
            </a:lvl2pPr>
            <a:lvl3pPr marL="1042670" indent="0">
              <a:buNone/>
              <a:defRPr sz="1100"/>
            </a:lvl3pPr>
            <a:lvl4pPr marL="1564005" indent="0">
              <a:buNone/>
              <a:defRPr sz="1000"/>
            </a:lvl4pPr>
            <a:lvl5pPr marL="2085975" indent="0">
              <a:buNone/>
              <a:defRPr sz="1000"/>
            </a:lvl5pPr>
            <a:lvl6pPr marL="2607310" indent="0">
              <a:buNone/>
              <a:defRPr sz="1000"/>
            </a:lvl6pPr>
            <a:lvl7pPr marL="3128645" indent="0">
              <a:buNone/>
              <a:defRPr sz="1000"/>
            </a:lvl7pPr>
            <a:lvl8pPr marL="3649980" indent="0">
              <a:buNone/>
              <a:defRPr sz="1000"/>
            </a:lvl8pPr>
            <a:lvl9pPr marL="4171315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723999" y="1598998"/>
            <a:ext cx="3045096" cy="4476682"/>
          </a:xfrm>
          <a:prstGeom prst="rect">
            <a:avLst/>
          </a:prstGeom>
        </p:spPr>
        <p:txBody>
          <a:bodyPr/>
          <a:lstStyle>
            <a:lvl1pPr marL="179705" indent="-179705">
              <a:buClrTx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11"/>
          </p:nvPr>
        </p:nvSpPr>
        <p:spPr>
          <a:xfrm>
            <a:off x="374906" y="939391"/>
            <a:ext cx="8394190" cy="387506"/>
          </a:xfrm>
          <a:prstGeom prst="rect">
            <a:avLst/>
          </a:prstGeom>
        </p:spPr>
        <p:txBody>
          <a:bodyPr vert="horz"/>
          <a:lstStyle>
            <a:lvl1pPr marL="0" marR="0" indent="0" algn="l" defTabSz="913765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CEDC27"/>
              </a:buClr>
              <a:buSzTx/>
              <a:buFont typeface="Arial" panose="020B0604020202020204" pitchFamily="34" charset="0"/>
              <a:buNone/>
              <a:defRPr sz="2000" b="0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4" name="Title 5"/>
          <p:cNvSpPr>
            <a:spLocks noGrp="1"/>
          </p:cNvSpPr>
          <p:nvPr>
            <p:ph type="title"/>
          </p:nvPr>
        </p:nvSpPr>
        <p:spPr>
          <a:xfrm>
            <a:off x="374904" y="460949"/>
            <a:ext cx="8394191" cy="474380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/>
          <p:cNvSpPr>
            <a:spLocks noGrp="1"/>
          </p:cNvSpPr>
          <p:nvPr>
            <p:ph type="title"/>
          </p:nvPr>
        </p:nvSpPr>
        <p:spPr>
          <a:xfrm>
            <a:off x="374905" y="460948"/>
            <a:ext cx="6288638" cy="491551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chemeClr val="accent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63543" y="-426397"/>
            <a:ext cx="2301311" cy="2301311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image" Target="../media/image8.GIF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image" Target="../media/image10.png"/><Relationship Id="rId5" Type="http://schemas.openxmlformats.org/officeDocument/2006/relationships/slideLayout" Target="../slideLayouts/slideLayout19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18.xml"/><Relationship Id="rId9" Type="http://schemas.openxmlformats.org/officeDocument/2006/relationships/image" Target="../media/image6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image" Target="../media/image1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/>
          <p:nvPr userDrawn="1"/>
        </p:nvSpPr>
        <p:spPr>
          <a:xfrm>
            <a:off x="540001" y="4267864"/>
            <a:ext cx="9085342" cy="1211691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 defTabSz="456565" rtl="0" eaLnBrk="1" latinLnBrk="0" hangingPunct="1">
              <a:lnSpc>
                <a:spcPts val="3000"/>
              </a:lnSpc>
              <a:spcBef>
                <a:spcPct val="0"/>
              </a:spcBef>
              <a:buNone/>
              <a:defRPr sz="2400" b="0" i="0" kern="1200">
                <a:solidFill>
                  <a:srgbClr val="FFFFFF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itle 1"/>
          <p:cNvSpPr txBox="1"/>
          <p:nvPr userDrawn="1"/>
        </p:nvSpPr>
        <p:spPr>
          <a:xfrm>
            <a:off x="692401" y="4420264"/>
            <a:ext cx="9085342" cy="1211691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 defTabSz="456565" rtl="0" eaLnBrk="1" latinLnBrk="0" hangingPunct="1">
              <a:lnSpc>
                <a:spcPts val="3000"/>
              </a:lnSpc>
              <a:spcBef>
                <a:spcPct val="0"/>
              </a:spcBef>
              <a:buNone/>
              <a:defRPr sz="2400" b="0" i="0" kern="1200">
                <a:solidFill>
                  <a:srgbClr val="FFFFFF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45656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65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6565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65" indent="-228600" algn="l" defTabSz="456565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65" indent="-228600" algn="l" defTabSz="456565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/>
          <p:nvPr userDrawn="1"/>
        </p:nvSpPr>
        <p:spPr>
          <a:xfrm>
            <a:off x="540001" y="4267864"/>
            <a:ext cx="9085342" cy="1211691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 defTabSz="456565" rtl="0" eaLnBrk="1" latinLnBrk="0" hangingPunct="1">
              <a:lnSpc>
                <a:spcPts val="3000"/>
              </a:lnSpc>
              <a:spcBef>
                <a:spcPct val="0"/>
              </a:spcBef>
              <a:buNone/>
              <a:defRPr sz="2400" b="0" i="0" kern="1200">
                <a:solidFill>
                  <a:srgbClr val="FFFFFF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itle 1"/>
          <p:cNvSpPr txBox="1"/>
          <p:nvPr userDrawn="1"/>
        </p:nvSpPr>
        <p:spPr>
          <a:xfrm>
            <a:off x="692401" y="4420264"/>
            <a:ext cx="9085342" cy="1211691"/>
          </a:xfrm>
          <a:prstGeom prst="rect">
            <a:avLst/>
          </a:prstGeom>
        </p:spPr>
        <p:txBody>
          <a:bodyPr lIns="91421" tIns="45710" rIns="91421" bIns="45710" anchor="ctr">
            <a:normAutofit/>
          </a:bodyPr>
          <a:lstStyle>
            <a:lvl1pPr algn="l" defTabSz="456565" rtl="0" eaLnBrk="1" latinLnBrk="0" hangingPunct="1">
              <a:lnSpc>
                <a:spcPts val="3000"/>
              </a:lnSpc>
              <a:spcBef>
                <a:spcPct val="0"/>
              </a:spcBef>
              <a:buNone/>
              <a:defRPr sz="2400" b="0" i="0" kern="1200">
                <a:solidFill>
                  <a:srgbClr val="FFFFFF"/>
                </a:solidFill>
                <a:latin typeface="Helvetica Light"/>
                <a:ea typeface="+mj-ea"/>
                <a:cs typeface="Helvetica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ftr="0" dt="0"/>
  <p:txStyles>
    <p:titleStyle>
      <a:lvl1pPr algn="ctr" defTabSz="45656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65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6565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565" indent="-228600" algn="l" defTabSz="456565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65" indent="-228600" algn="l" defTabSz="456565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456565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4565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6065087" y="6578861"/>
            <a:ext cx="2738015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00" dirty="0">
                <a:solidFill>
                  <a:srgbClr val="4D4D4D"/>
                </a:solidFill>
                <a:latin typeface="+mn-lt"/>
                <a:ea typeface="Helvetica" charset="0"/>
                <a:cs typeface="Helvetica" charset="0"/>
              </a:rPr>
              <a:t>© 2018 Zuellig Pharma. All rights reserved. Confidential.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8409811" y="6397092"/>
            <a:ext cx="465755" cy="215423"/>
          </a:xfrm>
          <a:prstGeom prst="rect">
            <a:avLst/>
          </a:prstGeom>
          <a:noFill/>
        </p:spPr>
        <p:txBody>
          <a:bodyPr wrap="square" lIns="91421" tIns="45710" rIns="91421" bIns="45710" rtlCol="0">
            <a:spAutoFit/>
          </a:bodyPr>
          <a:lstStyle/>
          <a:p>
            <a:pPr algn="r"/>
            <a:fld id="{C92F34A1-0DDB-CF44-A626-9BC66FED95EB}" type="slidenum">
              <a:rPr lang="en-US" sz="800" smtClean="0">
                <a:solidFill>
                  <a:schemeClr val="tx2"/>
                </a:solidFill>
                <a:latin typeface="+mn-lt"/>
                <a:ea typeface="Helvetica" charset="0"/>
                <a:cs typeface="Helvetica" charset="0"/>
              </a:rPr>
              <a:t>‹#›</a:t>
            </a:fld>
            <a:endParaRPr lang="en-US" sz="800" dirty="0">
              <a:solidFill>
                <a:schemeClr val="tx2"/>
              </a:solidFill>
              <a:latin typeface="+mn-lt"/>
              <a:ea typeface="Helvetica" charset="0"/>
              <a:cs typeface="Helvetica" charset="0"/>
            </a:endParaRPr>
          </a:p>
        </p:txBody>
      </p:sp>
      <p:pic>
        <p:nvPicPr>
          <p:cNvPr id="5" name="Picture 4" descr="zuellig-black.gif"/>
          <p:cNvPicPr>
            <a:picLocks noChangeAspect="1"/>
          </p:cNvPicPr>
          <p:nvPr userDrawn="1"/>
        </p:nvPicPr>
        <p:blipFill>
          <a:blip r:embed="rId12" cstate="email"/>
          <a:stretch>
            <a:fillRect/>
          </a:stretch>
        </p:blipFill>
        <p:spPr>
          <a:xfrm>
            <a:off x="374904" y="6397092"/>
            <a:ext cx="1233663" cy="2788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696301" y="6541262"/>
            <a:ext cx="1751399" cy="1136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6663543" y="-426397"/>
            <a:ext cx="2301311" cy="230131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</p:sldLayoutIdLst>
  <p:hf hdr="0" ft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400" b="0" i="0" kern="1200" spc="51" baseline="0">
          <a:solidFill>
            <a:schemeClr val="accent1"/>
          </a:solidFill>
          <a:latin typeface="Helvetica Light" charset="0"/>
          <a:ea typeface="Helvetica Light" charset="0"/>
          <a:cs typeface="Helvetica Light" charset="0"/>
        </a:defRPr>
      </a:lvl1pPr>
    </p:titleStyle>
    <p:bodyStyle>
      <a:lvl1pPr marL="179705" indent="-179705" algn="l" defTabSz="913765" rtl="0" eaLnBrk="1" latinLnBrk="0" hangingPunct="1">
        <a:lnSpc>
          <a:spcPct val="100000"/>
        </a:lnSpc>
        <a:spcBef>
          <a:spcPts val="1000"/>
        </a:spcBef>
        <a:spcAft>
          <a:spcPts val="500"/>
        </a:spcAft>
        <a:buClr>
          <a:srgbClr val="CEDC27"/>
        </a:buClr>
        <a:buFont typeface="Arial" panose="020B0604020202020204" pitchFamily="34" charset="0"/>
        <a:buChar char="•"/>
        <a:defRPr sz="12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1pPr>
      <a:lvl2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2pPr>
      <a:lvl3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3pPr>
      <a:lvl4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4pPr>
      <a:lvl5pPr marL="36004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rgbClr val="CEDC27"/>
        </a:buClr>
        <a:buFont typeface="Courier New" panose="02070309020205020404" charset="0"/>
        <a:buChar char="o"/>
        <a:defRPr sz="12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5pPr>
      <a:lvl6pPr marL="25139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39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696301" y="6546440"/>
            <a:ext cx="1739300" cy="1033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374905" y="6402544"/>
            <a:ext cx="1233662" cy="277086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6065087" y="6578861"/>
            <a:ext cx="2738015" cy="107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© 2018 Zuellig Pharma. All rights reserved. Confidential.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8409811" y="6397092"/>
            <a:ext cx="465755" cy="215423"/>
          </a:xfrm>
          <a:prstGeom prst="rect">
            <a:avLst/>
          </a:prstGeom>
          <a:noFill/>
        </p:spPr>
        <p:txBody>
          <a:bodyPr wrap="square" lIns="91421" tIns="45710" rIns="91421" bIns="45710" rtlCol="0">
            <a:spAutoFit/>
          </a:bodyPr>
          <a:lstStyle/>
          <a:p>
            <a:pPr algn="r"/>
            <a:fld id="{C92F34A1-0DDB-CF44-A626-9BC66FED95EB}" type="slidenum">
              <a:rPr lang="en-US" sz="800" smtClean="0">
                <a:solidFill>
                  <a:schemeClr val="bg1"/>
                </a:solidFill>
                <a:latin typeface="+mn-lt"/>
                <a:ea typeface="Helvetica" charset="0"/>
                <a:cs typeface="Helvetica" charset="0"/>
              </a:rPr>
              <a:t>‹#›</a:t>
            </a:fld>
            <a:endParaRPr lang="en-US" sz="800" dirty="0">
              <a:solidFill>
                <a:schemeClr val="bg1"/>
              </a:solidFill>
              <a:latin typeface="+mn-lt"/>
              <a:ea typeface="Helvetica" charset="0"/>
              <a:cs typeface="Helvetic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6663543" y="-426397"/>
            <a:ext cx="2301311" cy="230131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</p:sldLayoutIdLst>
  <p:hf hdr="0" ftr="0" dt="0"/>
  <p:txStyles>
    <p:titleStyle>
      <a:lvl1pPr algn="l" defTabSz="913765" rtl="0" eaLnBrk="1" latinLnBrk="0" hangingPunct="1">
        <a:lnSpc>
          <a:spcPct val="90000"/>
        </a:lnSpc>
        <a:spcBef>
          <a:spcPct val="0"/>
        </a:spcBef>
        <a:buNone/>
        <a:defRPr sz="2400" b="0" i="0" kern="1200" spc="51" baseline="0">
          <a:solidFill>
            <a:schemeClr val="accent1"/>
          </a:solidFill>
          <a:latin typeface="Helvetica Light" charset="0"/>
          <a:ea typeface="Helvetica Light" charset="0"/>
          <a:cs typeface="Helvetica Light" charset="0"/>
        </a:defRPr>
      </a:lvl1pPr>
    </p:titleStyle>
    <p:bodyStyle>
      <a:lvl1pPr marL="179705" indent="-179705" algn="l" defTabSz="913765" rtl="0" eaLnBrk="1" latinLnBrk="0" hangingPunct="1">
        <a:lnSpc>
          <a:spcPct val="100000"/>
        </a:lnSpc>
        <a:spcBef>
          <a:spcPts val="1000"/>
        </a:spcBef>
        <a:spcAft>
          <a:spcPts val="500"/>
        </a:spcAft>
        <a:buClr>
          <a:srgbClr val="CEDC27"/>
        </a:buClr>
        <a:buFont typeface="Arial" panose="020B0604020202020204" pitchFamily="34" charset="0"/>
        <a:buChar char="•"/>
        <a:defRPr sz="12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1pPr>
      <a:lvl2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2pPr>
      <a:lvl3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3pPr>
      <a:lvl4pPr marL="17970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1000"/>
        </a:spcAft>
        <a:buClr>
          <a:srgbClr val="CEDC27"/>
        </a:buClr>
        <a:buFont typeface="Arial" panose="020B0604020202020204" pitchFamily="34" charset="0"/>
        <a:buChar char="•"/>
        <a:defRPr sz="13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4pPr>
      <a:lvl5pPr marL="360045" indent="-179705" algn="l" defTabSz="913765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Clr>
          <a:srgbClr val="CEDC27"/>
        </a:buClr>
        <a:buFont typeface="Courier New" panose="02070309020205020404" charset="0"/>
        <a:buChar char="o"/>
        <a:defRPr sz="1200" b="0" i="0" kern="12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5pPr>
      <a:lvl6pPr marL="25139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376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457200" y="1174750"/>
            <a:ext cx="82296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63A1C593-65D0-4073-BCC9-577B9352EA97}" type="datetimeFigureOut">
              <a:rPr lang="en-US" smtClean="0"/>
              <a:t>4/17/2020</a:t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04.02967" TargetMode="Externa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3.xml"/><Relationship Id="rId5" Type="http://schemas.openxmlformats.org/officeDocument/2006/relationships/image" Target="../media/image13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3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leason2019.grand-challenge.org/" TargetMode="External"/><Relationship Id="rId2" Type="http://schemas.openxmlformats.org/officeDocument/2006/relationships/hyperlink" Target="https://promise12.grand-challenge.org/download/" TargetMode="Externa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0" y="4170045"/>
            <a:ext cx="7886700" cy="2007235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altLang="en-GB" sz="1400" dirty="0"/>
              <a:t>Bharat Nagaraju – A0178258N</a:t>
            </a:r>
          </a:p>
          <a:p>
            <a:pPr>
              <a:buFont typeface="+mj-lt"/>
              <a:buAutoNum type="arabicPeriod"/>
            </a:pPr>
            <a:r>
              <a:rPr lang="en-US" altLang="en-GB" sz="1400" dirty="0"/>
              <a:t>Vigneshram Selvaraj - A0178215A</a:t>
            </a:r>
          </a:p>
          <a:p>
            <a:pPr marL="0" indent="0">
              <a:buNone/>
            </a:pPr>
            <a:endParaRPr lang="en-GB" sz="1400" dirty="0"/>
          </a:p>
          <a:p>
            <a:endParaRPr lang="en-GB" sz="1400" dirty="0"/>
          </a:p>
        </p:txBody>
      </p:sp>
      <p:sp>
        <p:nvSpPr>
          <p:cNvPr id="4" name="Rounded Rectangle 3"/>
          <p:cNvSpPr/>
          <p:nvPr/>
        </p:nvSpPr>
        <p:spPr>
          <a:xfrm>
            <a:off x="536896" y="934720"/>
            <a:ext cx="8415970" cy="250253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Non-Cancer Region Identification –Prostrate Cancer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389880" y="4912995"/>
            <a:ext cx="3562985" cy="199326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sz="36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-1" y="1209674"/>
            <a:ext cx="8833607" cy="536301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</a:t>
            </a:r>
            <a:r>
              <a:rPr lang="en-SG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DenseNet</a:t>
            </a: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concept is to connect with the input of each layer corresponding to the outputs from all previous layers.</a:t>
            </a:r>
          </a:p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connections back-propagate gradients directly, thereby mitigating the gradient-vanishing problem.</a:t>
            </a:r>
          </a:p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helps learn more complex features between the layers using late fusion strategy.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90088"/>
            <a:ext cx="8229600" cy="582613"/>
          </a:xfrm>
        </p:spPr>
        <p:txBody>
          <a:bodyPr/>
          <a:lstStyle/>
          <a:p>
            <a:pPr algn="ctr"/>
            <a:r>
              <a:rPr lang="en-US" dirty="0"/>
              <a:t>Experimental Model with MICCAR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1571CD-FE9D-49F3-B01B-CB6292CC01E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29802" y="3717925"/>
            <a:ext cx="4684395" cy="254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196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-1" y="1209674"/>
            <a:ext cx="8833607" cy="5363013"/>
          </a:xfrm>
        </p:spPr>
        <p:txBody>
          <a:bodyPr/>
          <a:lstStyle/>
          <a:p>
            <a:pPr marL="0" indent="0">
              <a:buNone/>
            </a:pPr>
            <a:r>
              <a:rPr lang="en-SG" sz="1200" dirty="0"/>
              <a:t>The baseline approach:</a:t>
            </a:r>
          </a:p>
          <a:p>
            <a:r>
              <a:rPr lang="en-SG" sz="1200" dirty="0"/>
              <a:t>Majority label Voting from different domain experts</a:t>
            </a:r>
          </a:p>
          <a:p>
            <a:r>
              <a:rPr lang="en-SG" sz="1200" dirty="0"/>
              <a:t>Random shuffling 80% train 20% </a:t>
            </a:r>
            <a:r>
              <a:rPr lang="en-SG" sz="1200" dirty="0" err="1"/>
              <a:t>val</a:t>
            </a:r>
            <a:r>
              <a:rPr lang="en-SG" sz="1200" dirty="0"/>
              <a:t> split</a:t>
            </a:r>
          </a:p>
          <a:p>
            <a:r>
              <a:rPr lang="en-SG" sz="1200" dirty="0"/>
              <a:t>512x512x3 input patches as used in the original paper of 2d-Unet</a:t>
            </a:r>
          </a:p>
          <a:p>
            <a:r>
              <a:rPr lang="en-SG" sz="1200" dirty="0"/>
              <a:t>Generate sample dataset roughly ~50 patches per input image</a:t>
            </a:r>
          </a:p>
          <a:p>
            <a:r>
              <a:rPr lang="en-SG" sz="1200" dirty="0"/>
              <a:t>Train with Unet without data augmentation</a:t>
            </a:r>
          </a:p>
          <a:p>
            <a:r>
              <a:rPr lang="en-SG" sz="1200" dirty="0"/>
              <a:t>Multi class dice loss functions will be used.</a:t>
            </a:r>
          </a:p>
          <a:p>
            <a:endParaRPr lang="en-SG" sz="1200" dirty="0"/>
          </a:p>
          <a:p>
            <a:pPr marL="0" indent="0">
              <a:buNone/>
            </a:pPr>
            <a:r>
              <a:rPr lang="en-US" sz="1200" dirty="0"/>
              <a:t>After the baseline experiment further ideas/practices can be tested:</a:t>
            </a:r>
          </a:p>
          <a:p>
            <a:r>
              <a:rPr lang="en-US" sz="1200" dirty="0"/>
              <a:t>Split the dataset based on slice number and </a:t>
            </a:r>
            <a:r>
              <a:rPr lang="en-US" sz="1200" i="1" dirty="0"/>
              <a:t>not</a:t>
            </a:r>
            <a:r>
              <a:rPr lang="en-US" sz="1200" dirty="0"/>
              <a:t> randomly!</a:t>
            </a:r>
          </a:p>
          <a:p>
            <a:r>
              <a:rPr lang="en-US" sz="1200" dirty="0"/>
              <a:t>Apply Common data augmentation techniques</a:t>
            </a:r>
          </a:p>
          <a:p>
            <a:r>
              <a:rPr lang="en-US" sz="1200" dirty="0"/>
              <a:t>Examine input down sampling option</a:t>
            </a:r>
          </a:p>
          <a:p>
            <a:r>
              <a:rPr lang="en-US" sz="1200" dirty="0"/>
              <a:t>Use more recent model architectures and compare them to the baseline</a:t>
            </a:r>
          </a:p>
          <a:p>
            <a:r>
              <a:rPr lang="en-US" sz="1200" dirty="0"/>
              <a:t>Multiscale feature extraction would be a cool idea since image dimension is high</a:t>
            </a:r>
          </a:p>
          <a:p>
            <a:r>
              <a:rPr lang="en-US" sz="1200" dirty="0"/>
              <a:t>Even though it is shown that 25GB of RAM are available, could not store more than one inputs patch per image in memory.</a:t>
            </a:r>
          </a:p>
          <a:p>
            <a:r>
              <a:rPr lang="en-US" sz="1200" dirty="0"/>
              <a:t>Saved only the crop width and height but then then loader was really slow (4 sec to load, crop and preprocess the image and 2,5 sec with 2 workers- which is still slow).</a:t>
            </a:r>
          </a:p>
          <a:p>
            <a:r>
              <a:rPr lang="en-US" sz="1200" dirty="0"/>
              <a:t>Changed the code to store only one patch per train image and changed the training patches every 50 sub epochs.(similar to </a:t>
            </a:r>
            <a:r>
              <a:rPr lang="en-US" sz="1200" dirty="0">
                <a:hlinkClick r:id="rId2"/>
              </a:rPr>
              <a:t>https://arxiv.org/abs/1804.02967</a:t>
            </a:r>
            <a:r>
              <a:rPr lang="en-US" sz="1200" dirty="0"/>
              <a:t>)</a:t>
            </a:r>
          </a:p>
          <a:p>
            <a:r>
              <a:rPr lang="en-US" sz="1200" dirty="0"/>
              <a:t>The optimal solution would be to store the preprocessed generated image patches in my drive and load at </a:t>
            </a:r>
            <a:r>
              <a:rPr lang="en-US" sz="1200" err="1"/>
              <a:t>runtime</a:t>
            </a:r>
            <a:r>
              <a:rPr lang="en-US" sz="1200"/>
              <a:t>.</a:t>
            </a:r>
            <a:endParaRPr lang="en-US" sz="1200" dirty="0"/>
          </a:p>
          <a:p>
            <a:r>
              <a:rPr lang="en-US" sz="1200" dirty="0"/>
              <a:t>Resource Intensive!!!!</a:t>
            </a:r>
          </a:p>
          <a:p>
            <a:pPr marL="0" indent="0">
              <a:buNone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90088"/>
            <a:ext cx="8229600" cy="582613"/>
          </a:xfrm>
        </p:spPr>
        <p:txBody>
          <a:bodyPr/>
          <a:lstStyle/>
          <a:p>
            <a:pPr algn="ctr"/>
            <a:r>
              <a:rPr lang="en-US" dirty="0"/>
              <a:t>Experimental Model with MICCAR 2019</a:t>
            </a:r>
          </a:p>
        </p:txBody>
      </p:sp>
    </p:spTree>
    <p:extLst>
      <p:ext uri="{BB962C8B-B14F-4D97-AF65-F5344CB8AC3E}">
        <p14:creationId xmlns:p14="http://schemas.microsoft.com/office/powerpoint/2010/main" val="2381474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773113"/>
            <a:ext cx="8394700" cy="550185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identify non-cancer 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region:</a:t>
            </a:r>
            <a:r>
              <a:rPr lang="en-US" sz="2400" dirty="0" err="1"/>
              <a:t>It</a:t>
            </a:r>
            <a:r>
              <a:rPr lang="en-US" sz="2400" dirty="0"/>
              <a:t> is challenging otherwise to manually segment masks of the cancer region which is present in different shapes and sizes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Design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68907A-FF4B-4E93-B24E-91348018B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436" y="2097705"/>
            <a:ext cx="2476500" cy="2085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A9D242-4028-47BC-970E-B0936167D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48" y="2097705"/>
            <a:ext cx="2324100" cy="2038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73C5B7-E447-4227-AF35-5730EB1E9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9174" y="2271631"/>
            <a:ext cx="1549459" cy="1341128"/>
          </a:xfrm>
          <a:prstGeom prst="rect">
            <a:avLst/>
          </a:prstGeom>
        </p:spPr>
      </p:pic>
      <p:pic>
        <p:nvPicPr>
          <p:cNvPr id="8" name="Picture 7" descr="A picture containing yellow, looking, black, train&#10;&#10;Description automatically generated">
            <a:extLst>
              <a:ext uri="{FF2B5EF4-FFF2-40B4-BE49-F238E27FC236}">
                <a16:creationId xmlns:a16="http://schemas.microsoft.com/office/drawing/2014/main" id="{F42B5FDF-2622-4F1B-B7AB-9AB0D5E6C7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377" y="4550451"/>
            <a:ext cx="1833412" cy="18334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19F516-EE6B-46DA-89AB-12B160212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633" y="4474987"/>
            <a:ext cx="2324100" cy="2038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2073AB-1E3C-4A3F-B981-3B3D09A82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953" y="4687694"/>
            <a:ext cx="1549459" cy="1341128"/>
          </a:xfrm>
          <a:prstGeom prst="rect">
            <a:avLst/>
          </a:prstGeom>
          <a:effectLst>
            <a:softEdge rad="419100"/>
          </a:effectLst>
        </p:spPr>
      </p:pic>
    </p:spTree>
    <p:extLst>
      <p:ext uri="{BB962C8B-B14F-4D97-AF65-F5344CB8AC3E}">
        <p14:creationId xmlns:p14="http://schemas.microsoft.com/office/powerpoint/2010/main" val="3040343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0" y="905510"/>
            <a:ext cx="4808855" cy="511492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3462" y="204831"/>
            <a:ext cx="8477075" cy="582613"/>
          </a:xfrm>
        </p:spPr>
        <p:txBody>
          <a:bodyPr/>
          <a:lstStyle/>
          <a:p>
            <a:pPr algn="l">
              <a:buClrTx/>
              <a:buSzTx/>
              <a:buFontTx/>
            </a:pPr>
            <a:r>
              <a:rPr lang="en-US" sz="3600" b="1" dirty="0">
                <a:latin typeface="Calibri" panose="020F0502020204030204" pitchFamily="34" charset="0"/>
                <a:sym typeface="+mn-ea"/>
              </a:rPr>
              <a:t>Best Predictions           &amp;  Worst Predictions</a:t>
            </a:r>
            <a:endParaRPr lang="en-US" sz="3600" b="1" dirty="0">
              <a:latin typeface="Calibri" panose="020F0502020204030204" pitchFamily="34" charset="0"/>
            </a:endParaRPr>
          </a:p>
        </p:txBody>
      </p:sp>
      <p:pic>
        <p:nvPicPr>
          <p:cNvPr id="6" name="Picture 5" descr="A picture containing window&#10;&#10;Description automatically generated">
            <a:extLst>
              <a:ext uri="{FF2B5EF4-FFF2-40B4-BE49-F238E27FC236}">
                <a16:creationId xmlns:a16="http://schemas.microsoft.com/office/drawing/2014/main" id="{EC3D6C59-1456-499B-A4AF-06142E3AE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62" y="905509"/>
            <a:ext cx="4238538" cy="4959357"/>
          </a:xfrm>
          <a:prstGeom prst="rect">
            <a:avLst/>
          </a:prstGeom>
        </p:spPr>
      </p:pic>
      <p:pic>
        <p:nvPicPr>
          <p:cNvPr id="8" name="Picture 7" descr="A close up of a mans face&#10;&#10;Description automatically generated">
            <a:extLst>
              <a:ext uri="{FF2B5EF4-FFF2-40B4-BE49-F238E27FC236}">
                <a16:creationId xmlns:a16="http://schemas.microsoft.com/office/drawing/2014/main" id="{6621A9C4-4EBC-40C9-B7C0-6044962759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754" y="949321"/>
            <a:ext cx="3994607" cy="495935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94B25E-78E5-43C1-8EA8-A31815F8DC62}"/>
              </a:ext>
            </a:extLst>
          </p:cNvPr>
          <p:cNvCxnSpPr/>
          <p:nvPr/>
        </p:nvCxnSpPr>
        <p:spPr bwMode="auto">
          <a:xfrm>
            <a:off x="4808855" y="787444"/>
            <a:ext cx="0" cy="5077422"/>
          </a:xfrm>
          <a:prstGeom prst="line">
            <a:avLst/>
          </a:prstGeom>
          <a:gradFill rotWithShape="0"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1"/>
          </a:gradFill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92386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394700" cy="5562601"/>
          </a:xfrm>
        </p:spPr>
        <p:txBody>
          <a:bodyPr/>
          <a:lstStyle/>
          <a:p>
            <a:r>
              <a:rPr lang="en-US" sz="1600" dirty="0"/>
              <a:t>Built a UI Application to test the model and show the inference as below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Use the best performing model that segments the cancer region 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To take in a 3D MRI Image and display multiple segmented images with Cancer and Non-Cancer region - Marked in Red and Yellow Respectively 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Lab assistants can help to validate the results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Non-Cancer region or the Mask in Yellow is generated by resizing the predicted cancer region mask and superimposing it on the original MRI Image in a different color. 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90500"/>
            <a:ext cx="8229600" cy="582613"/>
          </a:xfrm>
        </p:spPr>
        <p:txBody>
          <a:bodyPr/>
          <a:lstStyle/>
          <a:p>
            <a:r>
              <a:rPr lang="en-US"/>
              <a:t>Results &amp; Inference</a:t>
            </a:r>
            <a:endParaRPr lang="en-US" dirty="0"/>
          </a:p>
        </p:txBody>
      </p:sp>
      <p:pic>
        <p:nvPicPr>
          <p:cNvPr id="5" name="Picture 4" descr="A picture containing yellow, looking, black, train&#10;&#10;Description automatically generated">
            <a:extLst>
              <a:ext uri="{FF2B5EF4-FFF2-40B4-BE49-F238E27FC236}">
                <a16:creationId xmlns:a16="http://schemas.microsoft.com/office/drawing/2014/main" id="{F75B3B20-86D4-431D-8A01-B86356C12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78" y="3886199"/>
            <a:ext cx="2142857" cy="2142857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DF1FE2A-7FCA-46E8-A863-9EA7A1BFD8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3689475"/>
              </p:ext>
            </p:extLst>
          </p:nvPr>
        </p:nvGraphicFramePr>
        <p:xfrm>
          <a:off x="4076700" y="3767138"/>
          <a:ext cx="4383088" cy="229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Packager Shell Object" showAsIcon="1" r:id="rId4" imgW="915480" imgH="478800" progId="Package">
                  <p:embed/>
                </p:oleObj>
              </mc:Choice>
              <mc:Fallback>
                <p:oleObj name="Packager Shell Object" showAsIcon="1" r:id="rId4" imgW="915480" imgH="478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076700" y="3767138"/>
                        <a:ext cx="4383088" cy="2292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3324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buClrTx/>
              <a:buSzTx/>
              <a:buFontTx/>
            </a:pPr>
            <a:r>
              <a:rPr lang="en-US" sz="3600" b="1" dirty="0">
                <a:latin typeface="Calibri" panose="020F0502020204030204" pitchFamily="34" charset="0"/>
                <a:sym typeface="+mn-ea"/>
              </a:rPr>
              <a:t>Are We good to use it in Lab?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657860" y="1043940"/>
            <a:ext cx="7938135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This model can be used to identify Cancer and non-Cancer region and has to be evaluated in the labs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Medical experts intend to use this to identify non-cancer region WITHIN cancer region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579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buClrTx/>
              <a:buSzTx/>
              <a:buFontTx/>
            </a:pPr>
            <a:r>
              <a:rPr lang="en-US" sz="3600" b="1">
                <a:latin typeface="Calibri" panose="020F0502020204030204" pitchFamily="34" charset="0"/>
                <a:sym typeface="+mn-ea"/>
              </a:rPr>
              <a:t>Future Work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657860" y="1043940"/>
            <a:ext cx="7938135" cy="45243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Labels / Masks of the image segments need to be created for non-cancer region and the model can be retrained on the newer dataset with a bit of hyperparameter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Improve the model performance using any state of art model at that time since non-cancer region within the cancer region is even a smaller segment and more challenging to improve the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10"/>
          <p:cNvSpPr txBox="1"/>
          <p:nvPr/>
        </p:nvSpPr>
        <p:spPr>
          <a:xfrm>
            <a:off x="603250" y="2012315"/>
            <a:ext cx="793813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indent="0" algn="ctr">
              <a:buNone/>
            </a:pP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Thank You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Helvetica" charset="0"/>
                <a:cs typeface="Calibri" panose="020F0502020204030204" pitchFamily="34" charset="0"/>
              </a:rPr>
              <a:t> </a:t>
            </a:r>
          </a:p>
          <a:p>
            <a:pPr indent="0">
              <a:buFont typeface="Arial" panose="020B0604020202020204" pitchFamily="34" charset="0"/>
              <a:buNone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Helvetica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394700" cy="517006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D02CACD9-92EF-4385-97DD-CA13C24BE43C}"/>
              </a:ext>
            </a:extLst>
          </p:cNvPr>
          <p:cNvSpPr txBox="1">
            <a:spLocks/>
          </p:cNvSpPr>
          <p:nvPr/>
        </p:nvSpPr>
        <p:spPr>
          <a:xfrm>
            <a:off x="152400" y="1257299"/>
            <a:ext cx="8394700" cy="517006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 defTabSz="9144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Objective is to identify Non Cancer region from a cancer image dataset</a:t>
            </a:r>
          </a:p>
          <a:p>
            <a:pPr marL="457200" indent="-457200" defTabSz="914400">
              <a:buFont typeface="+mj-lt"/>
              <a:buAutoNum type="arabicPeriod"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 defTabSz="9144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 radiation treatment point of view, if we can have the highest level of confidence that a certain zones is cancer free, then we can reduce the radiation zone to that area and thereby decrease side effects.</a:t>
            </a:r>
          </a:p>
          <a:p>
            <a:pPr marL="0" indent="0" defTabSz="914400">
              <a:buFontTx/>
              <a:buNone/>
            </a:pPr>
            <a:endParaRPr lang="en-US" dirty="0"/>
          </a:p>
          <a:p>
            <a:pPr marL="0" indent="0" defTabSz="914400">
              <a:buFontTx/>
              <a:buNone/>
            </a:pPr>
            <a:endParaRPr lang="en-US" dirty="0"/>
          </a:p>
        </p:txBody>
      </p:sp>
      <p:pic>
        <p:nvPicPr>
          <p:cNvPr id="7" name="Picture 6" descr="A picture containing yellow, looking, black, train&#10;&#10;Description automatically generated">
            <a:extLst>
              <a:ext uri="{FF2B5EF4-FFF2-40B4-BE49-F238E27FC236}">
                <a16:creationId xmlns:a16="http://schemas.microsoft.com/office/drawing/2014/main" id="{4BE46041-506B-464C-B817-7CB38B783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843" y="4208307"/>
            <a:ext cx="2142857" cy="21428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394700" cy="517006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Hazards from existing methods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D02CACD9-92EF-4385-97DD-CA13C24BE43C}"/>
              </a:ext>
            </a:extLst>
          </p:cNvPr>
          <p:cNvSpPr txBox="1">
            <a:spLocks/>
          </p:cNvSpPr>
          <p:nvPr/>
        </p:nvSpPr>
        <p:spPr>
          <a:xfrm>
            <a:off x="152400" y="1257299"/>
            <a:ext cx="8394700" cy="517006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defTabSz="914400">
              <a:buFont typeface="+mj-lt"/>
              <a:buAutoNum type="arabicPeriod"/>
            </a:pPr>
            <a:r>
              <a:rPr lang="en-US" sz="2400" dirty="0"/>
              <a:t>A common worldwide problem is that radiation causes rectal proctitis in 10% of patients. </a:t>
            </a:r>
          </a:p>
          <a:p>
            <a:pPr marL="457200" indent="-457200" defTabSz="914400">
              <a:buFont typeface="+mj-lt"/>
              <a:buAutoNum type="arabicPeriod"/>
            </a:pPr>
            <a:r>
              <a:rPr lang="en-US" sz="2400" dirty="0"/>
              <a:t>Various methods have been used to reduce this but those methods are often invasive e.g. Brachytherapy. </a:t>
            </a:r>
          </a:p>
          <a:p>
            <a:pPr marL="457200" indent="-457200" defTabSz="914400">
              <a:buFont typeface="+mj-lt"/>
              <a:buAutoNum type="arabicPeriod"/>
            </a:pPr>
            <a:r>
              <a:rPr lang="en-US" sz="2400" dirty="0"/>
              <a:t>If we're able to identify that areas near the rectum are cancer free, then we can reduce the radiation dose to these areas and thereby reduce the rate of proctitis &amp; cystitis </a:t>
            </a:r>
          </a:p>
          <a:p>
            <a:pPr marL="0" indent="0" defTabSz="914400">
              <a:buFontTx/>
              <a:buNone/>
            </a:pPr>
            <a:endParaRPr lang="en-US" dirty="0"/>
          </a:p>
          <a:p>
            <a:pPr marL="0" indent="0" defTabSz="914400"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87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394700" cy="517006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have primarily used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Promise12 Dataset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(Automatic Cancer Segmentation Challenge) 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Consists of 3D MRI transversal T2-weighted image of the prostate. 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data is well balanced such that there is a spread in prostate sizes and appearance. 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50 Training Images and 30 Test Images</a:t>
            </a:r>
          </a:p>
          <a:p>
            <a:pPr marL="0" indent="0">
              <a:buNone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We have used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MICCAR 2019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2D Slices of 3D Prostrate Image. Used for Experimentation purposes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 Set</a:t>
            </a:r>
          </a:p>
        </p:txBody>
      </p:sp>
    </p:spTree>
    <p:extLst>
      <p:ext uri="{BB962C8B-B14F-4D97-AF65-F5344CB8AC3E}">
        <p14:creationId xmlns:p14="http://schemas.microsoft.com/office/powerpoint/2010/main" val="451348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165100" y="1040234"/>
            <a:ext cx="8394700" cy="519278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U-NET has been unanimously used  since 2015 in various competitions and challenges and various improvisations such as addition of residual layers, 3D u-Net  and other variants of U-Net are already available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Although there are numerous variants, results are not reproducible for most of the research work and hard to pick the best model for cancer detection.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Only way is try to run a few models, evaluate and pick the best performing network to design the solution forward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 &amp; Challenges</a:t>
            </a:r>
          </a:p>
        </p:txBody>
      </p:sp>
    </p:spTree>
    <p:extLst>
      <p:ext uri="{BB962C8B-B14F-4D97-AF65-F5344CB8AC3E}">
        <p14:creationId xmlns:p14="http://schemas.microsoft.com/office/powerpoint/2010/main" val="3747380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394700" cy="517006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best performing model from a group of three or four available solutions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 the model performance using K-Fold Cross validation and Dice-Coefficient of the model for Cancer region segmentation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solidFill>
                <a:srgbClr val="FF000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Once the Cancer region is segmented with minimal error, a bounding region of the same region with some space is drawn around the segment to identify the non-cancer region. By this, Other regions are reduced from exposure to harmful radiations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Solutions</a:t>
            </a:r>
          </a:p>
        </p:txBody>
      </p:sp>
    </p:spTree>
    <p:extLst>
      <p:ext uri="{BB962C8B-B14F-4D97-AF65-F5344CB8AC3E}">
        <p14:creationId xmlns:p14="http://schemas.microsoft.com/office/powerpoint/2010/main" val="1624774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0" y="1104899"/>
            <a:ext cx="8896350" cy="509587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Naas U-Net: Promising in theory. Good results on paper. Provided pre-trained model was used to generate test predictions. DSC – 0.68 Paper DSC – 0.98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Attention UNet (UNet with attention gates to make training focus on Region of Interest - DSC of 0.812 Paper DSC - .804)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Fully convolutional neural network with residual connections for automatic segmentation of prostate structures[Original Dsc – 83.12. After Changes – 88.12]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Hyperdense-Net: A hyper-densely connected CNN for multi-modal image segmentation [High Training Time- Not really useful in this case]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of Solutions</a:t>
            </a:r>
          </a:p>
        </p:txBody>
      </p:sp>
    </p:spTree>
    <p:extLst>
      <p:ext uri="{BB962C8B-B14F-4D97-AF65-F5344CB8AC3E}">
        <p14:creationId xmlns:p14="http://schemas.microsoft.com/office/powerpoint/2010/main" val="130496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0" y="905510"/>
            <a:ext cx="4808855" cy="5114925"/>
          </a:xfrm>
        </p:spPr>
        <p:txBody>
          <a:bodyPr/>
          <a:lstStyle/>
          <a:p>
            <a:pPr>
              <a:buFont typeface="Arial" panose="020B0604020202020204" pitchFamily="34" charset="0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sz="2000" b="1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3462" y="823767"/>
            <a:ext cx="8477075" cy="582613"/>
          </a:xfrm>
        </p:spPr>
        <p:txBody>
          <a:bodyPr/>
          <a:lstStyle/>
          <a:p>
            <a:pPr algn="ctr"/>
            <a:r>
              <a:rPr lang="en-US" sz="3600" b="1" dirty="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Improvised Approach Architecture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Fully convolutional neural network with residual connections</a:t>
            </a:r>
            <a:br>
              <a:rPr lang="en-SG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sz="3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2CF57B-E211-4F06-9334-3E9DD56D0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3549"/>
            <a:ext cx="9144000" cy="46140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half" idx="4294967295"/>
          </p:nvPr>
        </p:nvSpPr>
        <p:spPr>
          <a:xfrm>
            <a:off x="-1" y="1104899"/>
            <a:ext cx="8833607" cy="536301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model has a contracting path to capture context and a symmetric expanding path that enables precise localization.</a:t>
            </a:r>
          </a:p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</a:t>
            </a:r>
            <a:r>
              <a:rPr lang="en-SG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upsampling</a:t>
            </a: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part, a large number of feature channels propagate context information to higher resolution layers. This eliminates the issue of low </a:t>
            </a:r>
            <a:r>
              <a:rPr lang="en-SG" sz="2400" dirty="0"/>
              <a:t>localization accuracy.</a:t>
            </a:r>
            <a:endParaRPr lang="en-SG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Excessive data augmentation is done by applying elastic deformations to the available training images. This helps the model to learn and generalize with very few training images.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 weighted loss function is designed to assign a large weight where the separating background labels are touching cells. This helps to distinguish the background more precisely.</a:t>
            </a:r>
          </a:p>
          <a:p>
            <a:pPr marL="457200" indent="-457200">
              <a:buFont typeface="+mj-lt"/>
              <a:buAutoNum type="arabicPeriod"/>
            </a:pPr>
            <a:r>
              <a:rPr lang="en-SG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SG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Details</a:t>
            </a:r>
          </a:p>
        </p:txBody>
      </p:sp>
    </p:spTree>
    <p:extLst>
      <p:ext uri="{BB962C8B-B14F-4D97-AF65-F5344CB8AC3E}">
        <p14:creationId xmlns:p14="http://schemas.microsoft.com/office/powerpoint/2010/main" val="402380816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ZP COLOR PALETTE FINAL">
      <a:dk1>
        <a:srgbClr val="000000"/>
      </a:dk1>
      <a:lt1>
        <a:srgbClr val="FFFFFF"/>
      </a:lt1>
      <a:dk2>
        <a:srgbClr val="818282"/>
      </a:dk2>
      <a:lt2>
        <a:srgbClr val="F0F0F0"/>
      </a:lt2>
      <a:accent1>
        <a:srgbClr val="003948"/>
      </a:accent1>
      <a:accent2>
        <a:srgbClr val="005D62"/>
      </a:accent2>
      <a:accent3>
        <a:srgbClr val="C3D500"/>
      </a:accent3>
      <a:accent4>
        <a:srgbClr val="729748"/>
      </a:accent4>
      <a:accent5>
        <a:srgbClr val="003948"/>
      </a:accent5>
      <a:accent6>
        <a:srgbClr val="005D62"/>
      </a:accent6>
      <a:hlink>
        <a:srgbClr val="C3D500"/>
      </a:hlink>
      <a:folHlink>
        <a:srgbClr val="81828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ZP COLOR PALETTE FINAL">
      <a:dk1>
        <a:srgbClr val="000000"/>
      </a:dk1>
      <a:lt1>
        <a:srgbClr val="FFFFFF"/>
      </a:lt1>
      <a:dk2>
        <a:srgbClr val="818282"/>
      </a:dk2>
      <a:lt2>
        <a:srgbClr val="F0F0F0"/>
      </a:lt2>
      <a:accent1>
        <a:srgbClr val="003948"/>
      </a:accent1>
      <a:accent2>
        <a:srgbClr val="005D62"/>
      </a:accent2>
      <a:accent3>
        <a:srgbClr val="C3D500"/>
      </a:accent3>
      <a:accent4>
        <a:srgbClr val="729748"/>
      </a:accent4>
      <a:accent5>
        <a:srgbClr val="003948"/>
      </a:accent5>
      <a:accent6>
        <a:srgbClr val="005D62"/>
      </a:accent6>
      <a:hlink>
        <a:srgbClr val="C3D500"/>
      </a:hlink>
      <a:folHlink>
        <a:srgbClr val="81828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ZP COLOR PALETTE FINAL">
      <a:dk1>
        <a:srgbClr val="000000"/>
      </a:dk1>
      <a:lt1>
        <a:srgbClr val="FFFFFF"/>
      </a:lt1>
      <a:dk2>
        <a:srgbClr val="818282"/>
      </a:dk2>
      <a:lt2>
        <a:srgbClr val="F0F0F0"/>
      </a:lt2>
      <a:accent1>
        <a:srgbClr val="003948"/>
      </a:accent1>
      <a:accent2>
        <a:srgbClr val="005D62"/>
      </a:accent2>
      <a:accent3>
        <a:srgbClr val="C3D500"/>
      </a:accent3>
      <a:accent4>
        <a:srgbClr val="729748"/>
      </a:accent4>
      <a:accent5>
        <a:srgbClr val="003948"/>
      </a:accent5>
      <a:accent6>
        <a:srgbClr val="005D62"/>
      </a:accent6>
      <a:hlink>
        <a:srgbClr val="C3D500"/>
      </a:hlink>
      <a:folHlink>
        <a:srgbClr val="81828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ZP COLOR PALETTE FINAL">
      <a:dk1>
        <a:srgbClr val="000000"/>
      </a:dk1>
      <a:lt1>
        <a:srgbClr val="FFFFFF"/>
      </a:lt1>
      <a:dk2>
        <a:srgbClr val="818282"/>
      </a:dk2>
      <a:lt2>
        <a:srgbClr val="F0F0F0"/>
      </a:lt2>
      <a:accent1>
        <a:srgbClr val="003948"/>
      </a:accent1>
      <a:accent2>
        <a:srgbClr val="005D62"/>
      </a:accent2>
      <a:accent3>
        <a:srgbClr val="C3D500"/>
      </a:accent3>
      <a:accent4>
        <a:srgbClr val="729748"/>
      </a:accent4>
      <a:accent5>
        <a:srgbClr val="003948"/>
      </a:accent5>
      <a:accent6>
        <a:srgbClr val="005D62"/>
      </a:accent6>
      <a:hlink>
        <a:srgbClr val="C3D500"/>
      </a:hlink>
      <a:folHlink>
        <a:srgbClr val="81828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1274</TotalTime>
  <Words>1108</Words>
  <Application>Microsoft Office PowerPoint</Application>
  <PresentationFormat>On-screen Show (4:3)</PresentationFormat>
  <Paragraphs>120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Helvetica Light</vt:lpstr>
      <vt:lpstr>Arial</vt:lpstr>
      <vt:lpstr>Calibri</vt:lpstr>
      <vt:lpstr>Courier New</vt:lpstr>
      <vt:lpstr>Helvetica</vt:lpstr>
      <vt:lpstr>Lucida Sans</vt:lpstr>
      <vt:lpstr>Wingdings 3</vt:lpstr>
      <vt:lpstr>Custom Design</vt:lpstr>
      <vt:lpstr>1_Custom Design</vt:lpstr>
      <vt:lpstr>2_Office Theme</vt:lpstr>
      <vt:lpstr>3_Office Theme</vt:lpstr>
      <vt:lpstr>Orange Waves</vt:lpstr>
      <vt:lpstr>Packager Shell Object</vt:lpstr>
      <vt:lpstr>PowerPoint Presentation</vt:lpstr>
      <vt:lpstr>Objective</vt:lpstr>
      <vt:lpstr>Hazards from existing methods</vt:lpstr>
      <vt:lpstr>About the Data Set</vt:lpstr>
      <vt:lpstr>Existing Solutions &amp; Challenges</vt:lpstr>
      <vt:lpstr>Proposed Solutions</vt:lpstr>
      <vt:lpstr>Choice of Solutions</vt:lpstr>
      <vt:lpstr>Improvised Approach Architecture Fully convolutional neural network with residual connections </vt:lpstr>
      <vt:lpstr>Architecture Details</vt:lpstr>
      <vt:lpstr>Experimental Model with MICCAR 2019</vt:lpstr>
      <vt:lpstr>Experimental Model with MICCAR 2019</vt:lpstr>
      <vt:lpstr>Solution Design</vt:lpstr>
      <vt:lpstr>Best Predictions           &amp;  Worst Predictions</vt:lpstr>
      <vt:lpstr>Results &amp; Inference</vt:lpstr>
      <vt:lpstr>Are We good to use it in Lab?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tammy chew</dc:creator>
  <cp:lastModifiedBy> </cp:lastModifiedBy>
  <cp:revision>818</cp:revision>
  <dcterms:created xsi:type="dcterms:W3CDTF">2016-12-09T03:55:00Z</dcterms:created>
  <dcterms:modified xsi:type="dcterms:W3CDTF">2020-04-17T07:29:35Z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0x010100E992594A94EB96459BA08412D810ED53</vt:lpwstr>
  </property>
  <property fmtid="{D5CDD505-2E9C-101B-9397-08002B2CF9AE}" pid="3" name="KSOProductBuildVer">
    <vt:lpwstr>1033-11.2.0.8991</vt:lpwstr>
  </property>
</Properties>
</file>